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313" r:id="rId2"/>
    <p:sldId id="315" r:id="rId3"/>
    <p:sldId id="31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1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17" r:id="rId55"/>
    <p:sldId id="307" r:id="rId56"/>
    <p:sldId id="308" r:id="rId57"/>
    <p:sldId id="309" r:id="rId58"/>
    <p:sldId id="310" r:id="rId59"/>
    <p:sldId id="311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79A08-11AD-477A-A860-05F34E3E99AC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26216-00F3-49CE-818D-4010242CA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35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FE8092-DCE2-49DD-A4CB-FE507F75BB76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791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C4E2651-D5FE-4620-9A68-9B0CFE9AD172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0CA217-1CEF-463D-AE08-D98938D3B0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14400" y="685800"/>
            <a:ext cx="76962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 dirty="0"/>
              <a:t>Human</a:t>
            </a:r>
            <a:r>
              <a:rPr lang="en-US" altLang="en-US" sz="3600" dirty="0"/>
              <a:t> </a:t>
            </a:r>
            <a:r>
              <a:rPr lang="en-US" altLang="en-US" sz="3600" b="1" dirty="0"/>
              <a:t>Development</a:t>
            </a:r>
            <a:r>
              <a:rPr lang="en-US" altLang="en-US" sz="3600" dirty="0"/>
              <a:t> </a:t>
            </a:r>
            <a:r>
              <a:rPr lang="en-US" altLang="en-US" sz="3600" b="1" dirty="0"/>
              <a:t>in</a:t>
            </a:r>
            <a:r>
              <a:rPr lang="en-US" altLang="en-US" sz="3600" dirty="0"/>
              <a:t> </a:t>
            </a:r>
            <a:r>
              <a:rPr lang="en-US" altLang="en-US" sz="3600" b="1" dirty="0"/>
              <a:t>Qur’an and Modern Science</a:t>
            </a:r>
            <a:r>
              <a:rPr lang="en-US" altLang="en-US" sz="3600" dirty="0"/>
              <a:t> </a:t>
            </a:r>
            <a:endParaRPr lang="en-US" altLang="en-US" sz="3600" b="1" dirty="0"/>
          </a:p>
          <a:p>
            <a:r>
              <a:rPr lang="en-US" altLang="en-US" sz="3600" b="1" dirty="0"/>
              <a:t>                 </a:t>
            </a:r>
            <a:endParaRPr lang="en-US" altLang="en-US" sz="3600" dirty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19294" y="2362200"/>
            <a:ext cx="781367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b="1" dirty="0" err="1">
                <a:solidFill>
                  <a:srgbClr val="FF0000"/>
                </a:solidFill>
              </a:rPr>
              <a:t>Ramzi</a:t>
            </a:r>
            <a:r>
              <a:rPr lang="en-US" altLang="en-US" sz="2400" b="1" dirty="0">
                <a:solidFill>
                  <a:srgbClr val="FF0000"/>
                </a:solidFill>
              </a:rPr>
              <a:t> Mohammad, Ph.D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.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dirty="0" smtClean="0"/>
              <a:t>Professor </a:t>
            </a:r>
            <a:r>
              <a:rPr lang="en-US" altLang="en-US" sz="2400" dirty="0"/>
              <a:t>of </a:t>
            </a:r>
            <a:r>
              <a:rPr lang="en-US" altLang="en-US" sz="2400" dirty="0" smtClean="0"/>
              <a:t>Medicine &amp; Director of GI-Cancer Research</a:t>
            </a:r>
            <a:endParaRPr lang="en-US" altLang="en-US" sz="2400" dirty="0"/>
          </a:p>
          <a:p>
            <a:pPr algn="ctr"/>
            <a:r>
              <a:rPr lang="en-US" altLang="en-US" sz="2400" dirty="0"/>
              <a:t>Wayne State University</a:t>
            </a:r>
          </a:p>
          <a:p>
            <a:pPr algn="ctr"/>
            <a:r>
              <a:rPr lang="en-US" altLang="en-US" sz="2400" dirty="0"/>
              <a:t>Detroit Michigan USA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495800"/>
            <a:ext cx="47244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3200" b="1" dirty="0"/>
              <a:t>Translational Research Institute (TRI) at Hamad Medical Corporation-Qatar</a:t>
            </a:r>
          </a:p>
        </p:txBody>
      </p:sp>
      <p:pic>
        <p:nvPicPr>
          <p:cNvPr id="7174" name="Picture 6" descr="hamad-medical-corpo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90481"/>
            <a:ext cx="4495800" cy="248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4953000" y="2819400"/>
            <a:ext cx="3505200" cy="1066800"/>
          </a:xfrm>
          <a:prstGeom prst="rect">
            <a:avLst/>
          </a:prstGeom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000" dirty="0"/>
          </a:p>
          <a:p>
            <a:r>
              <a:rPr lang="en-US" altLang="en-US" sz="2000" dirty="0"/>
              <a:t>Equivalent to NIH in the US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366F3724-CC5F-8A48-884E-BAED33714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447800"/>
            <a:ext cx="2619270" cy="1734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3CC64091-41E0-B84E-9640-D9E90F676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00400"/>
            <a:ext cx="2895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Arial Black" pitchFamily="34" charset="0"/>
              </a:rPr>
              <a:t>DIRECTOR </a:t>
            </a:r>
            <a:r>
              <a:rPr lang="en-US" sz="1000" dirty="0">
                <a:latin typeface="Arial Black" pitchFamily="34" charset="0"/>
              </a:rPr>
              <a:t>OF</a:t>
            </a:r>
            <a:r>
              <a:rPr lang="en-US" sz="1100" dirty="0">
                <a:latin typeface="Arial Black" pitchFamily="34" charset="0"/>
              </a:rPr>
              <a:t> RESEARCH</a:t>
            </a:r>
          </a:p>
          <a:p>
            <a:pPr algn="ctr"/>
            <a:r>
              <a:rPr lang="en-US" sz="1100" dirty="0">
                <a:latin typeface="Arial Black" pitchFamily="34" charset="0"/>
              </a:rPr>
              <a:t>Prof. Ramzi Mohammad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9ADF631-583B-3746-B935-D7CF5ED7848C}"/>
              </a:ext>
            </a:extLst>
          </p:cNvPr>
          <p:cNvSpPr/>
          <p:nvPr/>
        </p:nvSpPr>
        <p:spPr>
          <a:xfrm>
            <a:off x="762000" y="4338697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-webkit-standard"/>
              </a:rPr>
              <a:t>During my recent sabbatical leave, I successfully established a </a:t>
            </a:r>
            <a:r>
              <a:rPr lang="en-US" sz="1600" b="0" i="1" dirty="0">
                <a:solidFill>
                  <a:srgbClr val="C00000"/>
                </a:solidFill>
                <a:latin typeface="-webkit-standard"/>
              </a:rPr>
              <a:t>comprehensive translational research institute in Doha, Qatar</a:t>
            </a:r>
            <a:r>
              <a:rPr lang="en-US" sz="1600" b="0" dirty="0">
                <a:solidFill>
                  <a:srgbClr val="000000"/>
                </a:solidFill>
                <a:latin typeface="-webkit-standard"/>
              </a:rPr>
              <a:t>. I was personally in charge of establishing the infrastructure, hiring and day to day running of this translational research institute as interim Director. I have handled $1.8 Billion USD budget at this institute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C9919D8-1BB4-8C4E-8EF9-B65911A36A39}"/>
              </a:ext>
            </a:extLst>
          </p:cNvPr>
          <p:cNvSpPr txBox="1"/>
          <p:nvPr/>
        </p:nvSpPr>
        <p:spPr>
          <a:xfrm>
            <a:off x="762000" y="5486400"/>
            <a:ext cx="4780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1" dirty="0">
                <a:solidFill>
                  <a:srgbClr val="0070C0"/>
                </a:solidFill>
              </a:rPr>
              <a:t>Cancer, Diabetes, heart, </a:t>
            </a:r>
            <a:r>
              <a:rPr lang="en-US" sz="1600" b="0" i="1" dirty="0" err="1">
                <a:solidFill>
                  <a:srgbClr val="0070C0"/>
                </a:solidFill>
              </a:rPr>
              <a:t>nero</a:t>
            </a:r>
            <a:r>
              <a:rPr lang="en-US" sz="1600" b="0" i="1" dirty="0">
                <a:solidFill>
                  <a:srgbClr val="0070C0"/>
                </a:solidFill>
              </a:rPr>
              <a:t> sci, and clinical trials</a:t>
            </a:r>
          </a:p>
        </p:txBody>
      </p:sp>
    </p:spTree>
    <p:extLst>
      <p:ext uri="{BB962C8B-B14F-4D97-AF65-F5344CB8AC3E}">
        <p14:creationId xmlns:p14="http://schemas.microsoft.com/office/powerpoint/2010/main" val="122610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-533400" y="-152400"/>
            <a:ext cx="8229600" cy="1143000"/>
          </a:xfrm>
        </p:spPr>
        <p:txBody>
          <a:bodyPr/>
          <a:lstStyle/>
          <a:p>
            <a:r>
              <a:rPr lang="en-US" altLang="en-US" dirty="0"/>
              <a:t>Doha Capital of Qatar</a:t>
            </a:r>
          </a:p>
        </p:txBody>
      </p:sp>
      <p:pic>
        <p:nvPicPr>
          <p:cNvPr id="4101" name="Picture 5" descr="1-pearl-qat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8375"/>
            <a:ext cx="4495800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Anantaras-Banana-Island-Reso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6"/>
          <a:stretch>
            <a:fillRect/>
          </a:stretch>
        </p:blipFill>
        <p:spPr bwMode="auto">
          <a:xfrm>
            <a:off x="4495800" y="3505200"/>
            <a:ext cx="46482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W450-66078_DOHA0508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CFB4334-9E5C-954B-BC5E-BB797368EF08}"/>
              </a:ext>
            </a:extLst>
          </p:cNvPr>
          <p:cNvSpPr txBox="1"/>
          <p:nvPr/>
        </p:nvSpPr>
        <p:spPr>
          <a:xfrm>
            <a:off x="3749912" y="3105090"/>
            <a:ext cx="1584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Downtown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3CFED41-0061-C04E-B8A5-8BB95A6DCDC4}"/>
              </a:ext>
            </a:extLst>
          </p:cNvPr>
          <p:cNvSpPr txBox="1"/>
          <p:nvPr/>
        </p:nvSpPr>
        <p:spPr>
          <a:xfrm>
            <a:off x="1330634" y="641246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The Pearl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F11685-46DA-754A-8BB6-52ED89851ACE}"/>
              </a:ext>
            </a:extLst>
          </p:cNvPr>
          <p:cNvSpPr txBox="1"/>
          <p:nvPr/>
        </p:nvSpPr>
        <p:spPr>
          <a:xfrm>
            <a:off x="5715000" y="6457890"/>
            <a:ext cx="2584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Banana Island</a:t>
            </a:r>
          </a:p>
        </p:txBody>
      </p:sp>
    </p:spTree>
    <p:extLst>
      <p:ext uri="{BB962C8B-B14F-4D97-AF65-F5344CB8AC3E}">
        <p14:creationId xmlns:p14="http://schemas.microsoft.com/office/powerpoint/2010/main" val="26818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Embryo 2007\DSCF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" y="0"/>
            <a:ext cx="91428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10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E:\Embryo 2007\DSCF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"/>
            <a:ext cx="9144000" cy="685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19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E:\Embryo 2007\DSCF00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20"/>
          <a:stretch/>
        </p:blipFill>
        <p:spPr bwMode="auto">
          <a:xfrm>
            <a:off x="1192" y="2514600"/>
            <a:ext cx="9142808" cy="355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457200"/>
            <a:ext cx="79185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Galen- Born in 130 AD (Anno Domini- Year when Jesus was born)</a:t>
            </a:r>
          </a:p>
          <a:p>
            <a:r>
              <a:rPr lang="en-US" sz="2000" b="1" dirty="0" smtClean="0"/>
              <a:t>Born in Turkey </a:t>
            </a:r>
          </a:p>
          <a:p>
            <a:r>
              <a:rPr lang="en-US" sz="2000" b="1" dirty="0" smtClean="0"/>
              <a:t>He thought that Human creation is like Chick creation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9448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Embryo 2007\DSCF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36" y="0"/>
            <a:ext cx="4834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9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E:\Embryo 2007\DSCF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47" y="0"/>
            <a:ext cx="78069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17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Embryo 2007\DSCF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939"/>
            <a:ext cx="9144000" cy="424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3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E:\Embryo 2007\DSCF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52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E:\Embryo 2007\DSCF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214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:\Embryo 2007\DSCF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898"/>
            <a:ext cx="9144000" cy="633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069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E:\Embryo 2007\DSCF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530"/>
            <a:ext cx="9144000" cy="606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428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Embryo 2007\DSCF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380" y="0"/>
            <a:ext cx="4551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537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E:\Embryo 2007\DSCF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423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E:\Embryo 2007\DSCF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384"/>
            <a:ext cx="9144000" cy="621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041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E:\Embryo 2007\DSCF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06" y="0"/>
            <a:ext cx="7320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951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E:\Embryo 2007\DSCF0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64" y="0"/>
            <a:ext cx="71462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902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E:\Embryo 2007\DSCF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" y="0"/>
            <a:ext cx="91428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855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E:\Embryo 2007\DSCF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38" y="0"/>
            <a:ext cx="72243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075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Embryo 2007\DSCF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377" y="0"/>
            <a:ext cx="45352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991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E:\Embryo 2007\DSCF0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444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E:\Embryo 2007\DSCF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576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E:\Embryo 2007\DSCF0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041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E:\Embryo 2007\DSCF0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167"/>
            <a:ext cx="9144000" cy="577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00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Embryo 2007\DSCF00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51"/>
          <a:stretch/>
        </p:blipFill>
        <p:spPr bwMode="auto">
          <a:xfrm>
            <a:off x="1066800" y="990600"/>
            <a:ext cx="6754921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724400"/>
            <a:ext cx="28078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1- Abdominal wall</a:t>
            </a:r>
          </a:p>
          <a:p>
            <a:r>
              <a:rPr lang="en-US" sz="2400" dirty="0" smtClean="0"/>
              <a:t>2- Uterine wall</a:t>
            </a:r>
          </a:p>
          <a:p>
            <a:r>
              <a:rPr lang="en-US" sz="2400" dirty="0" smtClean="0"/>
              <a:t>3- Amino-Chorionic</a:t>
            </a:r>
          </a:p>
          <a:p>
            <a:r>
              <a:rPr lang="en-US" sz="2400" dirty="0" smtClean="0"/>
              <a:t>    membrane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03624"/>
            <a:ext cx="43434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78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E:\Embryo 2007\DSCF0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579"/>
            <a:ext cx="9144000" cy="608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E:\Embryo 2007\DSCF0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597"/>
            <a:ext cx="9144000" cy="616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5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E:\Embryo 2007\DSCF0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8" y="0"/>
            <a:ext cx="6899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238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E:\Embryo 2007\DSCF0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416" y="0"/>
            <a:ext cx="72271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4374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E:\Embryo 2007\DSCF0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175" y="0"/>
            <a:ext cx="6071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298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E:\Embryo 2007\DSCF0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4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Embryo 2007\DSCF0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664" y="0"/>
            <a:ext cx="4598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human embryo size 3 wee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49"/>
            <a:ext cx="3273425" cy="245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0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E:\Embryo 2007\DSCF0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254"/>
            <a:ext cx="9144000" cy="617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0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E:\Embryo 2007\DSCF0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33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E:\Embryo 2007\DSCF0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008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E:\Embryo 2007\DSCF00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6013264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human embryo size 4 weeks"/>
          <p:cNvSpPr>
            <a:spLocks noChangeAspect="1" noChangeArrowheads="1"/>
          </p:cNvSpPr>
          <p:nvPr/>
        </p:nvSpPr>
        <p:spPr bwMode="auto">
          <a:xfrm>
            <a:off x="155575" y="-13716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2986087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233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E:\Embryo 2007\DSCF00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946" y="0"/>
            <a:ext cx="50621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80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E:\Embryo 2007\DSCF0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438" y="0"/>
            <a:ext cx="50531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907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E:\Embryo 2007\DSCF0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712"/>
            <a:ext cx="9144000" cy="61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3856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E:\Embryo 2007\DSCF0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"/>
            <a:ext cx="9144000" cy="685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735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E:\Embryo 2007\DSCF0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670"/>
            <a:ext cx="9144000" cy="610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4187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E:\Embryo 2007\DSCF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"/>
            <a:ext cx="9144000" cy="685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920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E:\Embryo 2007\DSCF00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4259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73" y="533401"/>
            <a:ext cx="7520427" cy="564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76704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E:\Embryo 2007\DSCF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76" y="0"/>
            <a:ext cx="87042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3502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Embryo 2007\DSCF00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296" y="0"/>
            <a:ext cx="48654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2264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E:\Embryo 2007\DSCF0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657"/>
            <a:ext cx="9144000" cy="612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321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E:\Embryo 2007\DSCF0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56" y="0"/>
            <a:ext cx="7665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0950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E:\Embryo 2007\DSCF0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465"/>
            <a:ext cx="9144000" cy="609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4225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E:\Embryo 2007\DSCF0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251" y="0"/>
            <a:ext cx="61834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740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E:\Embryo 2007\DSCF0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282"/>
            <a:ext cx="9144000" cy="607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0022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E:\Embryo 2007\DSCF0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935"/>
            <a:ext cx="9144000" cy="60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055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3609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E:\Embryo 2007\DSCF0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3348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E:\Embryo 2007\DSCF0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90"/>
            <a:ext cx="9144000" cy="602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2072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E:\Embryo 2007\DSCF0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8" y="0"/>
            <a:ext cx="76880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5794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E:\Embryo 2007\DSCF0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" y="0"/>
            <a:ext cx="91427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7026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E:\Embryo 2007\Haeckel-18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638300"/>
            <a:ext cx="47625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87982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70</TotalTime>
  <Words>164</Words>
  <Application>Microsoft Office PowerPoint</Application>
  <PresentationFormat>On-screen Show (4:3)</PresentationFormat>
  <Paragraphs>31</Paragraphs>
  <Slides>59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Slipstream</vt:lpstr>
      <vt:lpstr>PowerPoint Presentation</vt:lpstr>
      <vt:lpstr>Translational Research Institute (TRI) at Hamad Medical Corporation-Qatar</vt:lpstr>
      <vt:lpstr>Doha Capital of Qatar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Karmanos Cancer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Ramzi Mohammad</dc:creator>
  <cp:lastModifiedBy>Ramzi Mohammad</cp:lastModifiedBy>
  <cp:revision>13</cp:revision>
  <dcterms:created xsi:type="dcterms:W3CDTF">2019-03-08T21:25:30Z</dcterms:created>
  <dcterms:modified xsi:type="dcterms:W3CDTF">2019-03-09T15:28:21Z</dcterms:modified>
</cp:coreProperties>
</file>